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charts/chart10.xml" ContentType="application/vnd.openxmlformats-officedocument.drawingml.chart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8"/>
  </p:notesMasterIdLst>
  <p:handoutMasterIdLst>
    <p:handoutMasterId r:id="rId89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49" r:id="rId12"/>
    <p:sldId id="414" r:id="rId13"/>
    <p:sldId id="366" r:id="rId14"/>
    <p:sldId id="376" r:id="rId15"/>
    <p:sldId id="443" r:id="rId16"/>
    <p:sldId id="332" r:id="rId17"/>
    <p:sldId id="374" r:id="rId18"/>
    <p:sldId id="364" r:id="rId19"/>
    <p:sldId id="365" r:id="rId20"/>
    <p:sldId id="448" r:id="rId21"/>
    <p:sldId id="415" r:id="rId22"/>
    <p:sldId id="444" r:id="rId23"/>
    <p:sldId id="384" r:id="rId24"/>
    <p:sldId id="335" r:id="rId25"/>
    <p:sldId id="338" r:id="rId26"/>
    <p:sldId id="339" r:id="rId27"/>
    <p:sldId id="340" r:id="rId28"/>
    <p:sldId id="341" r:id="rId29"/>
    <p:sldId id="342" r:id="rId30"/>
    <p:sldId id="445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447" r:id="rId39"/>
    <p:sldId id="423" r:id="rId40"/>
    <p:sldId id="416" r:id="rId41"/>
    <p:sldId id="387" r:id="rId42"/>
    <p:sldId id="392" r:id="rId43"/>
    <p:sldId id="450" r:id="rId44"/>
    <p:sldId id="362" r:id="rId45"/>
    <p:sldId id="422" r:id="rId46"/>
    <p:sldId id="417" r:id="rId47"/>
    <p:sldId id="451" r:id="rId48"/>
    <p:sldId id="320" r:id="rId49"/>
    <p:sldId id="323" r:id="rId50"/>
    <p:sldId id="259" r:id="rId51"/>
    <p:sldId id="437" r:id="rId52"/>
    <p:sldId id="309" r:id="rId53"/>
    <p:sldId id="322" r:id="rId54"/>
    <p:sldId id="311" r:id="rId55"/>
    <p:sldId id="319" r:id="rId56"/>
    <p:sldId id="336" r:id="rId57"/>
    <p:sldId id="333" r:id="rId58"/>
    <p:sldId id="337" r:id="rId59"/>
    <p:sldId id="377" r:id="rId60"/>
    <p:sldId id="378" r:id="rId61"/>
    <p:sldId id="379" r:id="rId62"/>
    <p:sldId id="380" r:id="rId63"/>
    <p:sldId id="388" r:id="rId64"/>
    <p:sldId id="389" r:id="rId65"/>
    <p:sldId id="390" r:id="rId66"/>
    <p:sldId id="391" r:id="rId67"/>
    <p:sldId id="412" r:id="rId68"/>
    <p:sldId id="395" r:id="rId69"/>
    <p:sldId id="393" r:id="rId70"/>
    <p:sldId id="394" r:id="rId71"/>
    <p:sldId id="396" r:id="rId72"/>
    <p:sldId id="398" r:id="rId73"/>
    <p:sldId id="409" r:id="rId74"/>
    <p:sldId id="410" r:id="rId75"/>
    <p:sldId id="413" r:id="rId76"/>
    <p:sldId id="426" r:id="rId77"/>
    <p:sldId id="427" r:id="rId78"/>
    <p:sldId id="430" r:id="rId79"/>
    <p:sldId id="431" r:id="rId80"/>
    <p:sldId id="308" r:id="rId81"/>
    <p:sldId id="434" r:id="rId82"/>
    <p:sldId id="439" r:id="rId83"/>
    <p:sldId id="440" r:id="rId84"/>
    <p:sldId id="435" r:id="rId85"/>
    <p:sldId id="442" r:id="rId86"/>
    <p:sldId id="441" r:id="rId87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6" autoAdjust="0"/>
    <p:restoredTop sz="95788" autoAdjust="0"/>
  </p:normalViewPr>
  <p:slideViewPr>
    <p:cSldViewPr>
      <p:cViewPr varScale="1">
        <p:scale>
          <a:sx n="140" d="100"/>
          <a:sy n="140" d="100"/>
        </p:scale>
        <p:origin x="336" y="18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282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2826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29.07.18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4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04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29/07/2018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29/07/2018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2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0.jpeg"/><Relationship Id="rId7" Type="http://schemas.openxmlformats.org/officeDocument/2006/relationships/image" Target="../media/image2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43.png"/><Relationship Id="rId9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1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42.jpg"/><Relationship Id="rId19" Type="http://schemas.openxmlformats.org/officeDocument/2006/relationships/image" Target="../media/image43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jpe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0.jpeg"/><Relationship Id="rId10" Type="http://schemas.openxmlformats.org/officeDocument/2006/relationships/image" Target="../media/image53.emf"/><Relationship Id="rId4" Type="http://schemas.openxmlformats.org/officeDocument/2006/relationships/image" Target="../media/image280.png"/><Relationship Id="rId9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10.jpeg"/><Relationship Id="rId10" Type="http://schemas.openxmlformats.org/officeDocument/2006/relationships/image" Target="../media/image56.emf"/><Relationship Id="rId4" Type="http://schemas.openxmlformats.org/officeDocument/2006/relationships/image" Target="../media/image280.png"/><Relationship Id="rId9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jpeg"/><Relationship Id="rId7" Type="http://schemas.openxmlformats.org/officeDocument/2006/relationships/image" Target="../media/image79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58.emf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0.png"/><Relationship Id="rId7" Type="http://schemas.openxmlformats.org/officeDocument/2006/relationships/image" Target="../media/image5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jpeg"/><Relationship Id="rId7" Type="http://schemas.openxmlformats.org/officeDocument/2006/relationships/image" Target="../media/image5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0" Type="http://schemas.openxmlformats.org/officeDocument/2006/relationships/image" Target="../media/image108.png"/><Relationship Id="rId4" Type="http://schemas.openxmlformats.org/officeDocument/2006/relationships/image" Target="../media/image590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0.jpeg"/><Relationship Id="rId10" Type="http://schemas.openxmlformats.org/officeDocument/2006/relationships/image" Target="../media/image62.emf"/><Relationship Id="rId4" Type="http://schemas.openxmlformats.org/officeDocument/2006/relationships/image" Target="../media/image280.png"/><Relationship Id="rId9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emf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119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0.jpeg"/><Relationship Id="rId7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jpeg"/><Relationship Id="rId5" Type="http://schemas.openxmlformats.org/officeDocument/2006/relationships/image" Target="../media/image350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12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5" Type="http://schemas.openxmlformats.org/officeDocument/2006/relationships/image" Target="../media/image115.png"/><Relationship Id="rId10" Type="http://schemas.openxmlformats.org/officeDocument/2006/relationships/image" Target="../media/image640.png"/><Relationship Id="rId4" Type="http://schemas.openxmlformats.org/officeDocument/2006/relationships/image" Target="../media/image84.png"/><Relationship Id="rId9" Type="http://schemas.openxmlformats.org/officeDocument/2006/relationships/image" Target="../media/image630.png"/><Relationship Id="rId1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.jpe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emf"/><Relationship Id="rId4" Type="http://schemas.openxmlformats.org/officeDocument/2006/relationships/image" Target="../media/image3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270.png"/><Relationship Id="rId7" Type="http://schemas.openxmlformats.org/officeDocument/2006/relationships/chart" Target="../charts/char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133.emf"/><Relationship Id="rId4" Type="http://schemas.openxmlformats.org/officeDocument/2006/relationships/image" Target="../media/image280.png"/><Relationship Id="rId9" Type="http://schemas.openxmlformats.org/officeDocument/2006/relationships/chart" Target="../charts/char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135.emf"/><Relationship Id="rId5" Type="http://schemas.openxmlformats.org/officeDocument/2006/relationships/image" Target="../media/image10.jpeg"/><Relationship Id="rId10" Type="http://schemas.openxmlformats.org/officeDocument/2006/relationships/image" Target="../media/image134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37.svg"/><Relationship Id="rId7" Type="http://schemas.openxmlformats.org/officeDocument/2006/relationships/image" Target="../media/image10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emf"/><Relationship Id="rId4" Type="http://schemas.openxmlformats.org/officeDocument/2006/relationships/image" Target="../media/image8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0.png"/><Relationship Id="rId11" Type="http://schemas.openxmlformats.org/officeDocument/2006/relationships/image" Target="../media/image20.png"/><Relationship Id="rId5" Type="http://schemas.openxmlformats.org/officeDocument/2006/relationships/image" Target="../media/image1050.png"/><Relationship Id="rId10" Type="http://schemas.openxmlformats.org/officeDocument/2006/relationships/image" Target="../media/image110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42.jpg"/><Relationship Id="rId15" Type="http://schemas.openxmlformats.org/officeDocument/2006/relationships/image" Target="../media/image341.png"/><Relationship Id="rId23" Type="http://schemas.openxmlformats.org/officeDocument/2006/relationships/image" Target="../media/image43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44.jpg"/><Relationship Id="rId9" Type="http://schemas.openxmlformats.org/officeDocument/2006/relationships/image" Target="../media/image2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0.jpeg"/><Relationship Id="rId7" Type="http://schemas.openxmlformats.org/officeDocument/2006/relationships/image" Target="../media/image14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46.jpg"/><Relationship Id="rId10" Type="http://schemas.openxmlformats.org/officeDocument/2006/relationships/image" Target="../media/image910.png"/><Relationship Id="rId4" Type="http://schemas.openxmlformats.org/officeDocument/2006/relationships/image" Target="../media/image145.jpg"/><Relationship Id="rId9" Type="http://schemas.openxmlformats.org/officeDocument/2006/relationships/image" Target="../media/image2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0.png"/><Relationship Id="rId7" Type="http://schemas.openxmlformats.org/officeDocument/2006/relationships/image" Target="../media/image1210.png"/><Relationship Id="rId17" Type="http://schemas.openxmlformats.org/officeDocument/2006/relationships/image" Target="../media/image42.jpg"/><Relationship Id="rId25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0.png"/><Relationship Id="rId24" Type="http://schemas.openxmlformats.org/officeDocument/2006/relationships/image" Target="../media/image144.jpg"/><Relationship Id="rId5" Type="http://schemas.openxmlformats.org/officeDocument/2006/relationships/image" Target="../media/image1190.png"/><Relationship Id="rId15" Type="http://schemas.openxmlformats.org/officeDocument/2006/relationships/image" Target="../media/image341.png"/><Relationship Id="rId23" Type="http://schemas.openxmlformats.org/officeDocument/2006/relationships/image" Target="../media/image1250.png"/><Relationship Id="rId19" Type="http://schemas.openxmlformats.org/officeDocument/2006/relationships/image" Target="../media/image361.png"/><Relationship Id="rId4" Type="http://schemas.openxmlformats.org/officeDocument/2006/relationships/image" Target="../media/image10.jpeg"/><Relationship Id="rId22" Type="http://schemas.openxmlformats.org/officeDocument/2006/relationships/image" Target="../media/image1240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A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Doctoral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de-DE" sz="2500" b="1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de-DE" sz="2500" b="1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de-DE" sz="2500" b="1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MSc </a:t>
            </a:r>
            <a:r>
              <a:rPr lang="de-DE" sz="2000" err="1">
                <a:solidFill>
                  <a:schemeClr val="bg1"/>
                </a:solidFill>
                <a:latin typeface="Calibri" panose="020F0502020204030204" pitchFamily="34" charset="0"/>
              </a:rPr>
              <a:t>of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err="1">
                <a:solidFill>
                  <a:schemeClr val="bg1"/>
                </a:solidFill>
                <a:latin typeface="Calibri" panose="020F0502020204030204" pitchFamily="34" charset="0"/>
              </a:rPr>
              <a:t>Electrical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E17AE-B67E-5F4E-AF66-02E632CADAB8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9E969E-0FCB-8943-8483-36A36C884065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3FC848EC-FCA0-A54A-8AFF-D7BCCBE498F8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96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ML</a:t>
                </a:r>
                <a:r>
                  <a:rPr lang="en-US" sz="1600" kern="0" baseline="30000"/>
                  <a:t>[1, 2]</a:t>
                </a:r>
                <a:r>
                  <a:rPr lang="en-US" sz="1600" kern="0"/>
                  <a:t>:</a:t>
                </a:r>
                <a:endParaRPr lang="de-DE" sz="1600" i="1" ker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/>
              </a:p>
              <a:p>
                <a:endParaRPr lang="en-US" sz="1600" kern="0"/>
              </a:p>
              <a:p>
                <a:r>
                  <a:rPr lang="en-US" sz="1600" kern="0"/>
                  <a:t>Dense RFID network with CR capability </a:t>
                </a:r>
              </a:p>
              <a:p>
                <a:pPr lvl="1"/>
                <a:r>
                  <a:rPr lang="en-US" sz="1600" kern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/>
              </a:p>
              <a:p>
                <a:endParaRPr lang="en-US" sz="1600"/>
              </a:p>
              <a:p>
                <a:r>
                  <a:rPr lang="en-US" sz="1600"/>
                  <a:t>Proposed normalized </a:t>
                </a:r>
                <a:r>
                  <a:rPr lang="en-US" sz="1600" kern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/>
                  <a:t>Proposed </a:t>
                </a:r>
                <a:r>
                  <a:rPr lang="en-US" sz="1600" kern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  <m:r>
                          <a:rPr lang="de-DE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r>
                          <a:rPr lang="pt-BR" sz="1600" i="1" kern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/>
              </a:p>
              <a:p>
                <a:pPr>
                  <a:spcAft>
                    <a:spcPct val="0"/>
                  </a:spcAft>
                </a:pPr>
                <a:endParaRPr lang="en-US" sz="1600" kern="0"/>
              </a:p>
              <a:p>
                <a:r>
                  <a:rPr lang="de-DE" sz="1600" kern="0"/>
                  <a:t>After</a:t>
                </a:r>
                <a:r>
                  <a:rPr lang="de-DE" sz="1600" i="1" kern="0">
                    <a:cs typeface="Calibri" panose="020F0502020204030204" pitchFamily="34" charset="0"/>
                  </a:rPr>
                  <a:t> </a:t>
                </a:r>
                <a:r>
                  <a:rPr lang="en-US" sz="1600" kern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>
                    <a:cs typeface="Calibri" panose="020F0502020204030204" pitchFamily="34" charset="0"/>
                  </a:rPr>
                  <a:t>:</a:t>
                </a:r>
                <a:endParaRPr lang="de-DE" sz="1600" i="1" kern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𝑛</m:t>
                      </m:r>
                      <m:r>
                        <a:rPr lang="de-DE" sz="1400" i="1" ker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/>
              </a:p>
              <a:p>
                <a:r>
                  <a:rPr lang="en-US" sz="1600" kern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Percentages of the mean reading time reduction 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.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00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612851" y="1848278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 xmlns="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>
                        <a:latin typeface="+mj-lt"/>
                      </a:rPr>
                      <a:t>   or</a:t>
                    </a: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conventional frame length:</a:t>
                </a:r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[3]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marL="360363" lvl="1" indent="0">
                  <a:buNone/>
                </a:pP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/>
                  <a:t>After simplifications: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ker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ker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ker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ker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kern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/>
                  <a:t>  is the slot duration constant</a:t>
                </a:r>
                <a:endParaRPr lang="en-US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time aware frame length:</a:t>
                </a:r>
              </a:p>
              <a:p>
                <a:endParaRPr lang="en-US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A44C248A-E14B-DF4B-A12F-6CF3078D1C6C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DAE6FF-E3E7-7840-BC2E-D6DACE507D54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Percentages of the mean reading time reduction</a:t>
                </a:r>
              </a:p>
              <a:p>
                <a:pPr lvl="1"/>
                <a:r>
                  <a:rPr lang="en-US" sz="1400" kern="0"/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kern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/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0051"/>
            <a:ext cx="8062540" cy="3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/>
                  <a:t>	</a:t>
                </a: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marL="180975" lvl="1" indent="0">
                  <a:buNone/>
                </a:pPr>
                <a:r>
                  <a:rPr lang="en-US" sz="1600" b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After simplifications</a:t>
                </a:r>
              </a:p>
              <a:p>
                <a:pPr marL="360363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0.5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de-DE" sz="16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,</a:t>
                </a:r>
                <a:endParaRPr lang="en-US" sz="1600" kern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endParaRPr lang="en-US" sz="1600" kern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/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5">
            <a:extLst>
              <a:ext uri="{FF2B5EF4-FFF2-40B4-BE49-F238E27FC236}">
                <a16:creationId xmlns:a16="http://schemas.microsoft.com/office/drawing/2014/main" id="{D5ED43F6-1241-BA46-9BDD-AAFF2E8AAB6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3" name="Pfeil nach unten 64">
            <a:extLst>
              <a:ext uri="{FF2B5EF4-FFF2-40B4-BE49-F238E27FC236}">
                <a16:creationId xmlns:a16="http://schemas.microsoft.com/office/drawing/2014/main" id="{F7171CD4-F876-C340-89F1-F0BCA66335FD}"/>
              </a:ext>
            </a:extLst>
          </p:cNvPr>
          <p:cNvSpPr/>
          <p:nvPr/>
        </p:nvSpPr>
        <p:spPr>
          <a:xfrm>
            <a:off x="7524328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21CBC1F1-447D-E447-80FD-F8A4B0713BE5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𝑇𝐶𝐴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 nach unten 7">
            <a:extLst>
              <a:ext uri="{FF2B5EF4-FFF2-40B4-BE49-F238E27FC236}">
                <a16:creationId xmlns:a16="http://schemas.microsoft.com/office/drawing/2014/main" id="{57C8AA07-7F65-A346-997F-ABF7F69637C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E23DA1-68A2-0D47-A95A-37D020BE47C2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/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feil nach unten 64">
            <a:extLst>
              <a:ext uri="{FF2B5EF4-FFF2-40B4-BE49-F238E27FC236}">
                <a16:creationId xmlns:a16="http://schemas.microsoft.com/office/drawing/2014/main" id="{CD6D736C-DAB8-EC4F-A46E-14A93E726F34}"/>
              </a:ext>
            </a:extLst>
          </p:cNvPr>
          <p:cNvSpPr/>
          <p:nvPr/>
        </p:nvSpPr>
        <p:spPr>
          <a:xfrm>
            <a:off x="6578587" y="3705621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/>
                  <a:t>Frame 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/>
                  <a:t> comparison</a:t>
                </a:r>
                <a:endParaRPr lang="en-US" sz="16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400" kern="0">
                    <a:cs typeface="Calibri" panose="020F0502020204030204" pitchFamily="34" charset="0"/>
                  </a:rPr>
                  <a:t>:</a:t>
                </a:r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The collision recovery capability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11705"/>
              </p:ext>
            </p:extLst>
          </p:nvPr>
        </p:nvGraphicFramePr>
        <p:xfrm>
          <a:off x="466725" y="2780928"/>
          <a:ext cx="3927636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3"/>
              </p:ext>
            </p:extLst>
          </p:nvPr>
        </p:nvGraphicFramePr>
        <p:xfrm>
          <a:off x="4538823" y="2780928"/>
          <a:ext cx="410527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b="0" i="0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4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59728"/>
            <a:ext cx="7992069" cy="3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US"/>
              <a:t>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sz="1400" b="0" i="1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400" b="0">
                    <a:ea typeface="Cambria Math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sz="1400" b="0" i="1">
                    <a:ea typeface="Cambria Math"/>
                    <a:cs typeface="Calibri" panose="020F0502020204030204" pitchFamily="34" charset="0"/>
                  </a:rPr>
                  <a:t> </a:t>
                </a:r>
                <a:r>
                  <a:rPr lang="en-US" sz="1400" b="0">
                    <a:ea typeface="Cambria Math"/>
                    <a:cs typeface="Calibri" panose="020F0502020204030204" pitchFamily="34" charset="0"/>
                  </a:rPr>
                  <a:t>is the number of collided tags per slot</a:t>
                </a:r>
                <a:endParaRPr lang="en-US" sz="1400" b="0" i="1">
                  <a:ea typeface="Cambria Math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𝑀𝐶𝑅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(2)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de-DE" sz="1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(3)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(4)</m:t>
                    </m:r>
                  </m:oMath>
                </a14:m>
                <a:endParaRPr lang="en-US" sz="1400" b="0" i="1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5">
            <a:extLst>
              <a:ext uri="{FF2B5EF4-FFF2-40B4-BE49-F238E27FC236}">
                <a16:creationId xmlns:a16="http://schemas.microsoft.com/office/drawing/2014/main" id="{1FBBFF40-7FE6-5C4D-92B7-DC1207F568C0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6" name="Pfeil nach unten 64">
            <a:extLst>
              <a:ext uri="{FF2B5EF4-FFF2-40B4-BE49-F238E27FC236}">
                <a16:creationId xmlns:a16="http://schemas.microsoft.com/office/drawing/2014/main" id="{21A29C64-F26E-8D44-9E04-566CE59C4318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 nach unten 7">
            <a:extLst>
              <a:ext uri="{FF2B5EF4-FFF2-40B4-BE49-F238E27FC236}">
                <a16:creationId xmlns:a16="http://schemas.microsoft.com/office/drawing/2014/main" id="{28182257-FC44-8644-86AF-8833FB8C50EB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D73E8-7468-284D-9A85-52F1D64A0E7E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feil nach unten 64">
            <a:extLst>
              <a:ext uri="{FF2B5EF4-FFF2-40B4-BE49-F238E27FC236}">
                <a16:creationId xmlns:a16="http://schemas.microsoft.com/office/drawing/2014/main" id="{6A0F3952-45BE-E74C-B8D7-0DEAB2DCF4A9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r>
                      <a:rPr lang="pt-B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/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CBA1A-CA2F-B04F-8529-D3055493CC5F}"/>
              </a:ext>
            </a:extLst>
          </p:cNvPr>
          <p:cNvGrpSpPr/>
          <p:nvPr/>
        </p:nvGrpSpPr>
        <p:grpSpPr>
          <a:xfrm>
            <a:off x="616648" y="2636912"/>
            <a:ext cx="4552615" cy="3456384"/>
            <a:chOff x="616648" y="2636912"/>
            <a:chExt cx="4552615" cy="3456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4B7DC6-98E6-E449-9539-601B70A9BB3C}"/>
                </a:ext>
              </a:extLst>
            </p:cNvPr>
            <p:cNvGrpSpPr/>
            <p:nvPr/>
          </p:nvGrpSpPr>
          <p:grpSpPr>
            <a:xfrm>
              <a:off x="616648" y="2636912"/>
              <a:ext cx="4552615" cy="3456384"/>
              <a:chOff x="2123728" y="2185187"/>
              <a:chExt cx="6390199" cy="39605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C733A2-BFD3-C14B-9C61-0486CF90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2185187"/>
                <a:ext cx="6390199" cy="3960552"/>
              </a:xfrm>
              <a:prstGeom prst="rect">
                <a:avLst/>
              </a:prstGeom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53F8636-856B-BD48-A770-A209C11CE54A}"/>
                  </a:ext>
                </a:extLst>
              </p:cNvPr>
              <p:cNvSpPr/>
              <p:nvPr/>
            </p:nvSpPr>
            <p:spPr bwMode="auto">
              <a:xfrm rot="19174176">
                <a:off x="4442694" y="2441643"/>
                <a:ext cx="186603" cy="2334753"/>
              </a:xfrm>
              <a:prstGeom prst="rightBrace">
                <a:avLst/>
              </a:prstGeom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96%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41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/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ln w="12700"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1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de-DE" sz="1600" b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b="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400" b="0">
                    <a:latin typeface="Cambria Math"/>
                    <a:ea typeface="Cambria Math"/>
                  </a:rPr>
                  <a:t>+</a:t>
                </a:r>
                <a:r>
                  <a:rPr lang="de-DE" sz="1400" b="0" i="1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400" b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400" b="0" i="1">
                    <a:latin typeface="Cambria Math"/>
                    <a:ea typeface="Cambria Math"/>
                  </a:rPr>
                  <a:t>	</a:t>
                </a:r>
              </a:p>
              <a:p>
                <a:r>
                  <a:rPr lang="en-US" sz="1600" b="0"/>
                  <a:t>For optimum  frame length</a:t>
                </a:r>
              </a:p>
              <a:p>
                <a:pPr marL="0" indent="0">
                  <a:buNone/>
                </a:pPr>
                <a:r>
                  <a:rPr lang="en-US" sz="1600">
                    <a:ea typeface="Cambria Math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b="0"/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7F8E273-606C-5141-9894-F752A5BF9D91}"/>
              </a:ext>
            </a:extLst>
          </p:cNvPr>
          <p:cNvGrpSpPr/>
          <p:nvPr/>
        </p:nvGrpSpPr>
        <p:grpSpPr>
          <a:xfrm>
            <a:off x="617600" y="4016445"/>
            <a:ext cx="2592288" cy="2016647"/>
            <a:chOff x="6294544" y="3996691"/>
            <a:chExt cx="2592288" cy="2016647"/>
          </a:xfrm>
        </p:grpSpPr>
        <p:sp>
          <p:nvSpPr>
            <p:cNvPr id="29" name="Abgerundetes Rechteck 22">
              <a:extLst>
                <a:ext uri="{FF2B5EF4-FFF2-40B4-BE49-F238E27FC236}">
                  <a16:creationId xmlns:a16="http://schemas.microsoft.com/office/drawing/2014/main" id="{E8C6C942-DAA8-6E4A-9F4A-7199A30851D4}"/>
                </a:ext>
              </a:extLst>
            </p:cNvPr>
            <p:cNvSpPr/>
            <p:nvPr/>
          </p:nvSpPr>
          <p:spPr>
            <a:xfrm>
              <a:off x="6294544" y="3996691"/>
              <a:ext cx="2592288" cy="20080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/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0" u="sng"/>
                    <a:t>Where: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𝑃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𝑞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−4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𝑎𝑏𝑐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sz="1100" b="0" i="1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𝑆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r>
                        <a:rPr lang="de-DE" sz="1100" b="0" i="0" smtClean="0">
                          <a:latin typeface="Cambria Math"/>
                        </a:rPr>
                        <m:t>0.5</m:t>
                      </m:r>
                      <m:rad>
                        <m:radPr>
                          <m:degHide m:val="o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1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𝑄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𝑄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−4</m:t>
                                  </m:r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/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−3</m:t>
                      </m:r>
                      <m:r>
                        <a:rPr lang="de-DE" sz="1100" b="0" i="1" smtClean="0">
                          <a:latin typeface="Cambria Math"/>
                        </a:rPr>
                        <m:t>𝑏𝑑</m:t>
                      </m:r>
                      <m:r>
                        <a:rPr lang="de-DE" sz="1100" b="0" i="1" smtClean="0">
                          <a:latin typeface="Cambria Math"/>
                        </a:rPr>
                        <m:t>+12</m:t>
                      </m:r>
                      <m:r>
                        <a:rPr lang="de-DE" sz="1100" b="0" i="1" smtClean="0">
                          <a:latin typeface="Cambria Math"/>
                        </a:rPr>
                        <m:t>𝑎𝑒</m:t>
                      </m:r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1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sz="1100" b="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100" b="0" i="1">
                          <a:latin typeface="Cambria Math"/>
                        </a:rPr>
                        <m:t>−</m:t>
                      </m:r>
                      <m:r>
                        <a:rPr lang="de-DE" sz="1100" b="0" i="1" smtClean="0">
                          <a:latin typeface="Cambria Math"/>
                        </a:rPr>
                        <m:t>9</m:t>
                      </m:r>
                      <m:r>
                        <a:rPr lang="de-DE" sz="1100" b="0" i="1" smtClean="0">
                          <a:latin typeface="Cambria Math"/>
                        </a:rPr>
                        <m:t>𝑏𝑐𝑑</m:t>
                      </m:r>
                      <m:r>
                        <a:rPr lang="de-DE" sz="1100" b="0" i="1">
                          <a:latin typeface="Cambria Math"/>
                        </a:rPr>
                        <m:t>+27</m:t>
                      </m:r>
                      <m:r>
                        <a:rPr lang="de-DE" sz="1100" b="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−72</m:t>
                      </m:r>
                      <m:r>
                        <a:rPr lang="de-DE" sz="1100" b="0" i="1" smtClean="0">
                          <a:latin typeface="Cambria Math"/>
                        </a:rPr>
                        <m:t>𝑎𝑐𝑒</m:t>
                      </m:r>
                    </m:oMath>
                  </a14:m>
                  <a:endParaRPr lang="en-US" sz="1100" b="0"/>
                </a:p>
                <a:p>
                  <a:endParaRPr lang="en-US" sz="1100" b="0"/>
                </a:p>
              </p:txBody>
            </p:sp>
          </mc:Choice>
          <mc:Fallback xmlns="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35">
            <a:extLst>
              <a:ext uri="{FF2B5EF4-FFF2-40B4-BE49-F238E27FC236}">
                <a16:creationId xmlns:a16="http://schemas.microsoft.com/office/drawing/2014/main" id="{F3E354A5-D01C-414E-9FB7-17F93C177372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A948C17C-150A-BD40-B200-19A40366C326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B8BEA57-13DE-EB40-81D8-574C340AB68A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A889-3AD5-434F-8494-140301C47A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8F8CDB80-6D16-8548-AFE6-C969B264EB13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Normalized optimum frame length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SNR: Average </a:t>
                </a:r>
                <a:r>
                  <a:rPr lang="en-US" sz="14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singnal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 to noise ratio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 for the numerical </a:t>
                </a:r>
                <a:r>
                  <a:rPr lang="en-US" sz="1400" err="1">
                    <a:latin typeface="Calibri" panose="020F0502020204030204" pitchFamily="34" charset="0"/>
                    <a:cs typeface="Calibri" panose="020F0502020204030204" pitchFamily="34" charset="0"/>
                  </a:rPr>
                  <a:t>solusion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360363" lvl="1" indent="0">
                  <a:buNone/>
                </a:pPr>
                <a:endParaRPr lang="en-US" sz="140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2B6EC3B-F99E-B74B-B9AA-87D190F6030D}"/>
              </a:ext>
            </a:extLst>
          </p:cNvPr>
          <p:cNvGrpSpPr/>
          <p:nvPr/>
        </p:nvGrpSpPr>
        <p:grpSpPr>
          <a:xfrm>
            <a:off x="302768" y="2492896"/>
            <a:ext cx="8345602" cy="3596537"/>
            <a:chOff x="302768" y="2492896"/>
            <a:chExt cx="8345602" cy="359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9137C3-1D9B-2C41-BA7F-52EEB7F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" y="2492896"/>
              <a:ext cx="8199362" cy="35965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/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𝑀𝐶𝑅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4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blipFill>
                  <a:blip r:embed="rId8"/>
                  <a:stretch>
                    <a:fillRect l="-110345" t="-5970" r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𝑀𝐶𝑅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400" kern="0"/>
                  <a:t> (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400" kern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656746"/>
            <a:ext cx="7846516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/>
                  <a:t>	</a:t>
                </a:r>
              </a:p>
              <a:p>
                <a:r>
                  <a:rPr lang="en-US" sz="1600" b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b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761455" y="4016445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/>
              </a:p>
              <a:p>
                <a:endParaRPr lang="en-US" sz="1100" b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35">
            <a:extLst>
              <a:ext uri="{FF2B5EF4-FFF2-40B4-BE49-F238E27FC236}">
                <a16:creationId xmlns:a16="http://schemas.microsoft.com/office/drawing/2014/main" id="{10ABC493-17DE-204E-86AB-417A6AC9CA1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1" name="Pfeil nach unten 64">
            <a:extLst>
              <a:ext uri="{FF2B5EF4-FFF2-40B4-BE49-F238E27FC236}">
                <a16:creationId xmlns:a16="http://schemas.microsoft.com/office/drawing/2014/main" id="{FC03CD15-B6D7-C34D-8593-537321959721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feil nach unten 7">
            <a:extLst>
              <a:ext uri="{FF2B5EF4-FFF2-40B4-BE49-F238E27FC236}">
                <a16:creationId xmlns:a16="http://schemas.microsoft.com/office/drawing/2014/main" id="{7F6A0192-938B-6449-9EA3-D9111A72056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0FB139-EC2E-994E-AB85-6F29D6249D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feil nach unten 64">
            <a:extLst>
              <a:ext uri="{FF2B5EF4-FFF2-40B4-BE49-F238E27FC236}">
                <a16:creationId xmlns:a16="http://schemas.microsoft.com/office/drawing/2014/main" id="{14B990AC-F798-074E-B4E2-DACE344B9354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probability for two, three collided tags per slot</a:t>
                </a:r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09021"/>
              </p:ext>
            </p:extLst>
          </p:nvPr>
        </p:nvGraphicFramePr>
        <p:xfrm>
          <a:off x="466725" y="2708920"/>
          <a:ext cx="3927636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34918"/>
              </p:ext>
            </p:extLst>
          </p:nvPr>
        </p:nvGraphicFramePr>
        <p:xfrm>
          <a:off x="4538823" y="2708920"/>
          <a:ext cx="410527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Simple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1"/>
            <a:ext cx="8134548" cy="34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ML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 dirty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9BAE32-936F-F748-A340-0FF1B6986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2636912"/>
            <a:ext cx="7993707" cy="34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6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4189BE67-AF6B-F047-8BBD-4C46F17841AE}"/>
              </a:ext>
            </a:extLst>
          </p:cNvPr>
          <p:cNvSpPr/>
          <p:nvPr/>
        </p:nvSpPr>
        <p:spPr bwMode="auto">
          <a:xfrm>
            <a:off x="2123728" y="2852936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</a:t>
                </a:r>
                <a:r>
                  <a:rPr lang="en-US" sz="1600" b="1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en-US" sz="24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EPCglobal</a:t>
                </a:r>
                <a:r>
                  <a:rPr lang="en-US" sz="2400" b="1">
                    <a:latin typeface="Calibri" panose="020F0502020204030204" pitchFamily="34" charset="0"/>
                    <a:cs typeface="Calibri" panose="020F0502020204030204" pitchFamily="34" charset="0"/>
                  </a:rPr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Collided Slot in </a:t>
            </a:r>
            <a:r>
              <a:rPr lang="en-US" err="1"/>
              <a:t>EPCglobal</a:t>
            </a:r>
            <a:r>
              <a:rPr lang="en-US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/>
          </a:p>
          <a:p>
            <a:endParaRPr lang="en-US" sz="1500" kern="0"/>
          </a:p>
          <a:p>
            <a:endParaRPr lang="en-US" sz="1500" kern="0"/>
          </a:p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5D00A-5358-DF4D-A6BB-43A6C9D1DFD8}"/>
              </a:ext>
            </a:extLst>
          </p:cNvPr>
          <p:cNvGrpSpPr/>
          <p:nvPr/>
        </p:nvGrpSpPr>
        <p:grpSpPr>
          <a:xfrm>
            <a:off x="480542" y="3645024"/>
            <a:ext cx="3921279" cy="505845"/>
            <a:chOff x="480542" y="3645024"/>
            <a:chExt cx="3921279" cy="50584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30EE55B-9F2C-8342-B55A-2AFAC5F9B8DC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111" name="Gruppieren 81">
                <a:extLst>
                  <a:ext uri="{FF2B5EF4-FFF2-40B4-BE49-F238E27FC236}">
                    <a16:creationId xmlns:a16="http://schemas.microsoft.com/office/drawing/2014/main" id="{A9D67795-4034-8C4C-9DD5-5187DB8C170F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115" name="Rectangle 64">
                  <a:extLst>
                    <a:ext uri="{FF2B5EF4-FFF2-40B4-BE49-F238E27FC236}">
                      <a16:creationId xmlns:a16="http://schemas.microsoft.com/office/drawing/2014/main" id="{6FCE7B28-3F9E-B14C-A3E3-861F19403764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Rectangle 65">
                  <a:extLst>
                    <a:ext uri="{FF2B5EF4-FFF2-40B4-BE49-F238E27FC236}">
                      <a16:creationId xmlns:a16="http://schemas.microsoft.com/office/drawing/2014/main" id="{2B1E7AAB-1403-F046-98CC-6978E2294D8D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31">
                  <a:extLst>
                    <a:ext uri="{FF2B5EF4-FFF2-40B4-BE49-F238E27FC236}">
                      <a16:creationId xmlns:a16="http://schemas.microsoft.com/office/drawing/2014/main" id="{200AB70A-5A84-FF46-A6D6-D8A18FF63995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65">
                  <a:extLst>
                    <a:ext uri="{FF2B5EF4-FFF2-40B4-BE49-F238E27FC236}">
                      <a16:creationId xmlns:a16="http://schemas.microsoft.com/office/drawing/2014/main" id="{5DC79FCE-E651-A346-B713-0EF756180EFF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31">
                  <a:extLst>
                    <a:ext uri="{FF2B5EF4-FFF2-40B4-BE49-F238E27FC236}">
                      <a16:creationId xmlns:a16="http://schemas.microsoft.com/office/drawing/2014/main" id="{1AA63CFE-986B-544F-8617-714B239516B0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" name="Rectangle 31">
                <a:extLst>
                  <a:ext uri="{FF2B5EF4-FFF2-40B4-BE49-F238E27FC236}">
                    <a16:creationId xmlns:a16="http://schemas.microsoft.com/office/drawing/2014/main" id="{0E051D62-5883-D74E-A515-530A94125617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07">
                <a:extLst>
                  <a:ext uri="{FF2B5EF4-FFF2-40B4-BE49-F238E27FC236}">
                    <a16:creationId xmlns:a16="http://schemas.microsoft.com/office/drawing/2014/main" id="{5D7833F3-BAD0-2F4C-98FB-86B68372E522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14" name="Rectangle 31">
                <a:extLst>
                  <a:ext uri="{FF2B5EF4-FFF2-40B4-BE49-F238E27FC236}">
                    <a16:creationId xmlns:a16="http://schemas.microsoft.com/office/drawing/2014/main" id="{31C6CA07-1982-304B-9410-44B33D308C2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8B6D4ED-6685-284C-8330-D0F1E08CC5F0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F3B49C0D-A5AB-F349-B5E7-6B7E9ECC69E6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CA483ED9-6433-EF4F-BECE-BAF1F129D4CD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" name="Rectangle 107">
              <a:extLst>
                <a:ext uri="{FF2B5EF4-FFF2-40B4-BE49-F238E27FC236}">
                  <a16:creationId xmlns:a16="http://schemas.microsoft.com/office/drawing/2014/main" id="{25C80490-7C6E-6943-A662-BC2CD0A47188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5D7E02C3-8FC7-7A44-8BEB-21B58EB667A1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cxnSp>
        <p:nvCxnSpPr>
          <p:cNvPr id="97" name="Gerade Verbindung 49">
            <a:extLst>
              <a:ext uri="{FF2B5EF4-FFF2-40B4-BE49-F238E27FC236}">
                <a16:creationId xmlns:a16="http://schemas.microsoft.com/office/drawing/2014/main" id="{1E1AB851-77BB-874E-BBAA-C7FF63139633}"/>
              </a:ext>
            </a:extLst>
          </p:cNvPr>
          <p:cNvCxnSpPr>
            <a:cxnSpLocks/>
          </p:cNvCxnSpPr>
          <p:nvPr/>
        </p:nvCxnSpPr>
        <p:spPr>
          <a:xfrm>
            <a:off x="1991026" y="4159567"/>
            <a:ext cx="1115028" cy="35404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50">
            <a:extLst>
              <a:ext uri="{FF2B5EF4-FFF2-40B4-BE49-F238E27FC236}">
                <a16:creationId xmlns:a16="http://schemas.microsoft.com/office/drawing/2014/main" id="{77A74ACB-71B0-324E-8F20-B110633F0D94}"/>
              </a:ext>
            </a:extLst>
          </p:cNvPr>
          <p:cNvCxnSpPr>
            <a:cxnSpLocks/>
          </p:cNvCxnSpPr>
          <p:nvPr/>
        </p:nvCxnSpPr>
        <p:spPr>
          <a:xfrm flipH="1">
            <a:off x="1270513" y="4143353"/>
            <a:ext cx="206471" cy="3702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55">
            <a:extLst>
              <a:ext uri="{FF2B5EF4-FFF2-40B4-BE49-F238E27FC236}">
                <a16:creationId xmlns:a16="http://schemas.microsoft.com/office/drawing/2014/main" id="{D2169372-56F0-504E-95B4-1AA1774F66C6}"/>
              </a:ext>
            </a:extLst>
          </p:cNvPr>
          <p:cNvSpPr/>
          <p:nvPr/>
        </p:nvSpPr>
        <p:spPr>
          <a:xfrm>
            <a:off x="1272764" y="4497381"/>
            <a:ext cx="772014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Query 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+ RN16s</a:t>
            </a:r>
          </a:p>
        </p:txBody>
      </p:sp>
      <p:sp>
        <p:nvSpPr>
          <p:cNvPr id="137" name="Rechteck 55">
            <a:extLst>
              <a:ext uri="{FF2B5EF4-FFF2-40B4-BE49-F238E27FC236}">
                <a16:creationId xmlns:a16="http://schemas.microsoft.com/office/drawing/2014/main" id="{7A893DAD-438A-AC46-828D-A6214D20A9AA}"/>
              </a:ext>
            </a:extLst>
          </p:cNvPr>
          <p:cNvSpPr/>
          <p:nvPr/>
        </p:nvSpPr>
        <p:spPr>
          <a:xfrm>
            <a:off x="2045894" y="4497381"/>
            <a:ext cx="1060160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ACK(RN16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r>
              <a:rPr lang="de-DE" sz="11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+ EPC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endParaRPr lang="en-US" sz="1100" baseline="-25000">
              <a:solidFill>
                <a:schemeClr val="tx1"/>
              </a:solidFill>
            </a:endParaRPr>
          </a:p>
        </p:txBody>
      </p: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F8A2-5F10-7847-AD04-0AB571AE4B9B}"/>
              </a:ext>
            </a:extLst>
          </p:cNvPr>
          <p:cNvCxnSpPr/>
          <p:nvPr/>
        </p:nvCxnSpPr>
        <p:spPr bwMode="auto">
          <a:xfrm rot="321201" flipH="1">
            <a:off x="6997915" y="4099145"/>
            <a:ext cx="1072766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81BA28-06BE-394E-BF2F-7A563A6155A9}"/>
              </a:ext>
            </a:extLst>
          </p:cNvPr>
          <p:cNvCxnSpPr>
            <a:cxnSpLocks/>
          </p:cNvCxnSpPr>
          <p:nvPr/>
        </p:nvCxnSpPr>
        <p:spPr bwMode="auto">
          <a:xfrm rot="321201" flipH="1">
            <a:off x="6976164" y="4225129"/>
            <a:ext cx="1131864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70BC3-8C7C-5446-8786-11ADFCCEDC14}"/>
              </a:ext>
            </a:extLst>
          </p:cNvPr>
          <p:cNvSpPr txBox="1"/>
          <p:nvPr/>
        </p:nvSpPr>
        <p:spPr>
          <a:xfrm>
            <a:off x="9568543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44F369-9971-3D43-BC1A-112B26696660}"/>
              </a:ext>
            </a:extLst>
          </p:cNvPr>
          <p:cNvGrpSpPr/>
          <p:nvPr/>
        </p:nvGrpSpPr>
        <p:grpSpPr>
          <a:xfrm>
            <a:off x="467544" y="3645024"/>
            <a:ext cx="3921279" cy="510343"/>
            <a:chOff x="467544" y="3645024"/>
            <a:chExt cx="3921279" cy="51034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55F987-6876-CB48-A758-C340555F538C}"/>
                </a:ext>
              </a:extLst>
            </p:cNvPr>
            <p:cNvGrpSpPr/>
            <p:nvPr/>
          </p:nvGrpSpPr>
          <p:grpSpPr>
            <a:xfrm>
              <a:off x="467544" y="3645024"/>
              <a:ext cx="3921279" cy="505845"/>
              <a:chOff x="480542" y="3645024"/>
              <a:chExt cx="3921279" cy="50584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E58F0D6-83BB-A24B-B52C-663B7BAE85B4}"/>
                  </a:ext>
                </a:extLst>
              </p:cNvPr>
              <p:cNvGrpSpPr/>
              <p:nvPr/>
            </p:nvGrpSpPr>
            <p:grpSpPr>
              <a:xfrm>
                <a:off x="480542" y="3648030"/>
                <a:ext cx="3921279" cy="502839"/>
                <a:chOff x="366658" y="3087429"/>
                <a:chExt cx="3921279" cy="502839"/>
              </a:xfrm>
            </p:grpSpPr>
            <p:grpSp>
              <p:nvGrpSpPr>
                <p:cNvPr id="127" name="Gruppieren 81">
                  <a:extLst>
                    <a:ext uri="{FF2B5EF4-FFF2-40B4-BE49-F238E27FC236}">
                      <a16:creationId xmlns:a16="http://schemas.microsoft.com/office/drawing/2014/main" id="{76E83F7B-1401-4E43-9852-CBBB683FFDBE}"/>
                    </a:ext>
                  </a:extLst>
                </p:cNvPr>
                <p:cNvGrpSpPr/>
                <p:nvPr/>
              </p:nvGrpSpPr>
              <p:grpSpPr>
                <a:xfrm>
                  <a:off x="370266" y="3087429"/>
                  <a:ext cx="3917671" cy="500066"/>
                  <a:chOff x="370266" y="3735501"/>
                  <a:chExt cx="3917671" cy="500066"/>
                </a:xfrm>
              </p:grpSpPr>
              <p:sp>
                <p:nvSpPr>
                  <p:cNvPr id="136" name="Rectangle 64">
                    <a:extLst>
                      <a:ext uri="{FF2B5EF4-FFF2-40B4-BE49-F238E27FC236}">
                        <a16:creationId xmlns:a16="http://schemas.microsoft.com/office/drawing/2014/main" id="{8181384C-5B7B-D546-9420-EE54AFE649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3917671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8" name="Rectangle 65">
                    <a:extLst>
                      <a:ext uri="{FF2B5EF4-FFF2-40B4-BE49-F238E27FC236}">
                        <a16:creationId xmlns:a16="http://schemas.microsoft.com/office/drawing/2014/main" id="{F97AB0A1-3470-3648-A956-96C9D047D1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10BF4E8C-D7B5-7A41-AF21-9CE70AA72E6E}"/>
                      </a:ext>
                    </a:extLst>
                  </p:cNvPr>
                  <p:cNvSpPr/>
                  <p:nvPr/>
                </p:nvSpPr>
                <p:spPr>
                  <a:xfrm>
                    <a:off x="1370398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Rectangle 65">
                    <a:extLst>
                      <a:ext uri="{FF2B5EF4-FFF2-40B4-BE49-F238E27FC236}">
                        <a16:creationId xmlns:a16="http://schemas.microsoft.com/office/drawing/2014/main" id="{70FEAB9A-684F-3946-A0C4-1AAA24A4E451}"/>
                      </a:ext>
                    </a:extLst>
                  </p:cNvPr>
                  <p:cNvSpPr/>
                  <p:nvPr/>
                </p:nvSpPr>
                <p:spPr>
                  <a:xfrm>
                    <a:off x="2365687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Rectangle 31">
                    <a:extLst>
                      <a:ext uri="{FF2B5EF4-FFF2-40B4-BE49-F238E27FC236}">
                        <a16:creationId xmlns:a16="http://schemas.microsoft.com/office/drawing/2014/main" id="{02F8BE40-C937-F04B-82C3-406ECD65A3AF}"/>
                      </a:ext>
                    </a:extLst>
                  </p:cNvPr>
                  <p:cNvSpPr/>
                  <p:nvPr/>
                </p:nvSpPr>
                <p:spPr>
                  <a:xfrm>
                    <a:off x="874322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1" name="Rectangle 31">
                  <a:extLst>
                    <a:ext uri="{FF2B5EF4-FFF2-40B4-BE49-F238E27FC236}">
                      <a16:creationId xmlns:a16="http://schemas.microsoft.com/office/drawing/2014/main" id="{D6D61985-A838-214F-A53A-7F8ED049EA61}"/>
                    </a:ext>
                  </a:extLst>
                </p:cNvPr>
                <p:cNvSpPr/>
                <p:nvPr/>
              </p:nvSpPr>
              <p:spPr>
                <a:xfrm>
                  <a:off x="366658" y="3090202"/>
                  <a:ext cx="500066" cy="50006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2" name="Rectangle 107">
                  <a:extLst>
                    <a:ext uri="{FF2B5EF4-FFF2-40B4-BE49-F238E27FC236}">
                      <a16:creationId xmlns:a16="http://schemas.microsoft.com/office/drawing/2014/main" id="{9D337B49-D0E0-C745-9215-EFC9FF7233DC}"/>
                    </a:ext>
                  </a:extLst>
                </p:cNvPr>
                <p:cNvSpPr/>
                <p:nvPr/>
              </p:nvSpPr>
              <p:spPr>
                <a:xfrm>
                  <a:off x="869078" y="3090202"/>
                  <a:ext cx="500066" cy="50006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E</a:t>
                  </a:r>
                </a:p>
              </p:txBody>
            </p:sp>
            <p:sp>
              <p:nvSpPr>
                <p:cNvPr id="135" name="Rectangle 31">
                  <a:extLst>
                    <a:ext uri="{FF2B5EF4-FFF2-40B4-BE49-F238E27FC236}">
                      <a16:creationId xmlns:a16="http://schemas.microsoft.com/office/drawing/2014/main" id="{73B9B0CF-2C90-1B4A-889A-5AED0595D9AD}"/>
                    </a:ext>
                  </a:extLst>
                </p:cNvPr>
                <p:cNvSpPr/>
                <p:nvPr/>
              </p:nvSpPr>
              <p:spPr>
                <a:xfrm>
                  <a:off x="1373134" y="3090202"/>
                  <a:ext cx="500066" cy="50006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94" name="Rectangle 107">
                <a:extLst>
                  <a:ext uri="{FF2B5EF4-FFF2-40B4-BE49-F238E27FC236}">
                    <a16:creationId xmlns:a16="http://schemas.microsoft.com/office/drawing/2014/main" id="{F266F6E5-19F7-6D49-97DA-DAC02FEE2B80}"/>
                  </a:ext>
                </a:extLst>
              </p:cNvPr>
              <p:cNvSpPr/>
              <p:nvPr/>
            </p:nvSpPr>
            <p:spPr>
              <a:xfrm>
                <a:off x="1969006" y="3648030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95" name="Rectangle 31">
                <a:extLst>
                  <a:ext uri="{FF2B5EF4-FFF2-40B4-BE49-F238E27FC236}">
                    <a16:creationId xmlns:a16="http://schemas.microsoft.com/office/drawing/2014/main" id="{08744889-7523-6344-8367-BA25CE7395BB}"/>
                  </a:ext>
                </a:extLst>
              </p:cNvPr>
              <p:cNvSpPr/>
              <p:nvPr/>
            </p:nvSpPr>
            <p:spPr>
              <a:xfrm>
                <a:off x="2451790" y="3648030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Rectangle 31">
                <a:extLst>
                  <a:ext uri="{FF2B5EF4-FFF2-40B4-BE49-F238E27FC236}">
                    <a16:creationId xmlns:a16="http://schemas.microsoft.com/office/drawing/2014/main" id="{3E5BE633-0C1F-5E43-BC1E-A24189754526}"/>
                  </a:ext>
                </a:extLst>
              </p:cNvPr>
              <p:cNvSpPr/>
              <p:nvPr/>
            </p:nvSpPr>
            <p:spPr>
              <a:xfrm>
                <a:off x="2954636" y="3648030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Rectangle 107">
                <a:extLst>
                  <a:ext uri="{FF2B5EF4-FFF2-40B4-BE49-F238E27FC236}">
                    <a16:creationId xmlns:a16="http://schemas.microsoft.com/office/drawing/2014/main" id="{47C56177-813B-9643-85FA-980C8AF23F41}"/>
                  </a:ext>
                </a:extLst>
              </p:cNvPr>
              <p:cNvSpPr/>
              <p:nvPr/>
            </p:nvSpPr>
            <p:spPr>
              <a:xfrm>
                <a:off x="3412323" y="3645257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26" name="Rectangle 31">
                <a:extLst>
                  <a:ext uri="{FF2B5EF4-FFF2-40B4-BE49-F238E27FC236}">
                    <a16:creationId xmlns:a16="http://schemas.microsoft.com/office/drawing/2014/main" id="{690806B7-1601-2C45-9862-064FA6488A12}"/>
                  </a:ext>
                </a:extLst>
              </p:cNvPr>
              <p:cNvSpPr/>
              <p:nvPr/>
            </p:nvSpPr>
            <p:spPr>
              <a:xfrm>
                <a:off x="3901755" y="3645024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E1F99B92-D708-724B-A36F-6B559CC37D85}"/>
                </a:ext>
              </a:extLst>
            </p:cNvPr>
            <p:cNvSpPr/>
            <p:nvPr/>
          </p:nvSpPr>
          <p:spPr>
            <a:xfrm>
              <a:off x="1470053" y="3655301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  <p:bldP spid="22" grpId="0"/>
      <p:bldP spid="23" grpId="0"/>
      <p:bldP spid="62" grpId="0"/>
      <p:bldP spid="63" grpId="0"/>
      <p:bldP spid="96" grpId="0"/>
      <p:bldP spid="103" grpId="0"/>
      <p:bldP spid="104" grpId="0"/>
      <p:bldP spid="108" grpId="0"/>
      <p:bldP spid="109" grpId="0"/>
      <p:bldP spid="134" grpId="0"/>
      <p:bldP spid="99" grpId="0" animBg="1"/>
      <p:bldP spid="137" grpId="0" animBg="1"/>
      <p:bldP spid="144" grpId="0"/>
      <p:bldP spid="146" grpId="0"/>
      <p:bldP spid="147" grpId="0"/>
      <p:bldP spid="149" grpId="0"/>
      <p:bldP spid="160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Improvements of the </a:t>
            </a:r>
            <a:r>
              <a:rPr lang="en-US" dirty="0" err="1"/>
              <a:t>EPCglobal</a:t>
            </a:r>
            <a:r>
              <a:rPr lang="en-US" dirty="0"/>
              <a:t> C1 G2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</p:cNvCxnSpPr>
          <p:nvPr/>
        </p:nvCxnSpPr>
        <p:spPr>
          <a:xfrm>
            <a:off x="6107336" y="1332589"/>
            <a:ext cx="25014" cy="4248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6045442" y="5509244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287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72267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Modified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the command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47">
            <a:extLst>
              <a:ext uri="{FF2B5EF4-FFF2-40B4-BE49-F238E27FC236}">
                <a16:creationId xmlns:a16="http://schemas.microsoft.com/office/drawing/2014/main" id="{6B707A92-5919-9B41-9120-776CA73F76ED}"/>
              </a:ext>
            </a:extLst>
          </p:cNvPr>
          <p:cNvCxnSpPr/>
          <p:nvPr/>
        </p:nvCxnSpPr>
        <p:spPr>
          <a:xfrm rot="277911" flipH="1">
            <a:off x="3013701" y="2440885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51">
            <a:extLst>
              <a:ext uri="{FF2B5EF4-FFF2-40B4-BE49-F238E27FC236}">
                <a16:creationId xmlns:a16="http://schemas.microsoft.com/office/drawing/2014/main" id="{8E3EBDCB-B3A5-0E4A-A888-47C5DAB579D0}"/>
              </a:ext>
            </a:extLst>
          </p:cNvPr>
          <p:cNvSpPr txBox="1"/>
          <p:nvPr/>
        </p:nvSpPr>
        <p:spPr>
          <a:xfrm rot="21407457">
            <a:off x="3607818" y="2329703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6667" r="-27142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135714" r="-271429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20000" r="-27142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342857" r="-271429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413333" r="-27142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550000" r="-271429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606667" r="-271429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757143" r="-271429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31900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72816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7FA5C-0DA2-A443-9E69-3E3BB4E092C1}"/>
              </a:ext>
            </a:extLst>
          </p:cNvPr>
          <p:cNvGrpSpPr/>
          <p:nvPr/>
        </p:nvGrpSpPr>
        <p:grpSpPr>
          <a:xfrm>
            <a:off x="6403691" y="1951038"/>
            <a:ext cx="2522652" cy="751439"/>
            <a:chOff x="6403691" y="1951038"/>
            <a:chExt cx="2522652" cy="7514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46E86A-6487-8544-BB3A-1A25ACABF0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4248" y="2423465"/>
              <a:ext cx="489641" cy="27901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233A28-5F24-6F46-BD24-F59EB81ED8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423465"/>
              <a:ext cx="1327867" cy="26554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31677A-D3C3-374E-BE4E-B90410BE4CA3}"/>
                </a:ext>
              </a:extLst>
            </p:cNvPr>
            <p:cNvSpPr/>
            <p:nvPr/>
          </p:nvSpPr>
          <p:spPr bwMode="auto">
            <a:xfrm>
              <a:off x="7598477" y="22134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preamble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E7B9A0-ED7F-1A4A-BCB4-C63A6ACB8082}"/>
                </a:ext>
              </a:extLst>
            </p:cNvPr>
            <p:cNvCxnSpPr/>
            <p:nvPr/>
          </p:nvCxnSpPr>
          <p:spPr bwMode="auto">
            <a:xfrm>
              <a:off x="6804248" y="2213411"/>
              <a:ext cx="0" cy="195766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B5E5EC-D5E5-ED43-B952-36E7976CE3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4829" y="2573451"/>
              <a:ext cx="1134849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0F7709-D657-2848-AB99-24B8B4442234}"/>
                </a:ext>
              </a:extLst>
            </p:cNvPr>
            <p:cNvSpPr txBox="1"/>
            <p:nvPr/>
          </p:nvSpPr>
          <p:spPr>
            <a:xfrm>
              <a:off x="7264684" y="2386880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 bits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299763-DFA3-9840-8EC6-65D267640BE6}"/>
                </a:ext>
              </a:extLst>
            </p:cNvPr>
            <p:cNvSpPr/>
            <p:nvPr/>
          </p:nvSpPr>
          <p:spPr bwMode="auto">
            <a:xfrm>
              <a:off x="6403691" y="2211711"/>
              <a:ext cx="1194785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  Pilot       (optional)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A66E3A-AB48-444B-BBC5-48F1ED94DCF4}"/>
                </a:ext>
              </a:extLst>
            </p:cNvPr>
            <p:cNvSpPr/>
            <p:nvPr/>
          </p:nvSpPr>
          <p:spPr bwMode="auto">
            <a:xfrm>
              <a:off x="8244408" y="22117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8E4927-8FC5-8B4D-ADA4-898A9E244525}"/>
                </a:ext>
              </a:extLst>
            </p:cNvPr>
            <p:cNvCxnSpPr/>
            <p:nvPr/>
          </p:nvCxnSpPr>
          <p:spPr bwMode="auto">
            <a:xfrm>
              <a:off x="6403691" y="2139703"/>
              <a:ext cx="119478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B00EA7-1EE5-2347-A519-6E0E3B07F6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284994-458A-0D47-A2CA-804201A30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44408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225AEF-98B3-8C46-A3D5-CF9A0AE0E64A}"/>
                </a:ext>
              </a:extLst>
            </p:cNvPr>
            <p:cNvSpPr txBox="1"/>
            <p:nvPr/>
          </p:nvSpPr>
          <p:spPr>
            <a:xfrm>
              <a:off x="6671234" y="1955001"/>
              <a:ext cx="5989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 bits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4A4ECA-05E1-1B45-AA7C-244A8DAC757B}"/>
                </a:ext>
              </a:extLst>
            </p:cNvPr>
            <p:cNvSpPr txBox="1"/>
            <p:nvPr/>
          </p:nvSpPr>
          <p:spPr>
            <a:xfrm>
              <a:off x="7723073" y="1951038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bits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5CEDE2-B818-D741-8E44-9ABAD6A89C96}"/>
                </a:ext>
              </a:extLst>
            </p:cNvPr>
            <p:cNvSpPr txBox="1"/>
            <p:nvPr/>
          </p:nvSpPr>
          <p:spPr>
            <a:xfrm>
              <a:off x="8370756" y="1955001"/>
              <a:ext cx="5555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bits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73451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706103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256057"/>
            <a:ext cx="186120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pilot </a:t>
            </a:r>
            <a:r>
              <a:rPr lang="en-US" sz="11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865101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625927" cy="1307618"/>
            <a:chOff x="263662" y="3645023"/>
            <a:chExt cx="4437940" cy="17975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29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29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89" y="3648029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29"/>
              <a:ext cx="500066" cy="50006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5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3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5"/>
              <a:ext cx="4437940" cy="1299232"/>
              <a:chOff x="263662" y="4564632"/>
              <a:chExt cx="4437940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710577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</m:oMath>
                </a14:m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b="1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𝒔𝒐𝒍</m:t>
                    </m:r>
                  </m:oMath>
                </a14:m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blipFill>
                <a:blip r:embed="rId14"/>
                <a:stretch>
                  <a:fillRect r="-1515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49AB937D-2CCD-E44D-9970-2BD1E035695F}"/>
              </a:ext>
            </a:extLst>
          </p:cNvPr>
          <p:cNvSpPr txBox="1"/>
          <p:nvPr/>
        </p:nvSpPr>
        <p:spPr>
          <a:xfrm>
            <a:off x="449621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2012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/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Left Brace 116">
            <a:extLst>
              <a:ext uri="{FF2B5EF4-FFF2-40B4-BE49-F238E27FC236}">
                <a16:creationId xmlns:a16="http://schemas.microsoft.com/office/drawing/2014/main" id="{FAECCD3B-FE4B-EE49-A164-43BA2C8235B1}"/>
              </a:ext>
            </a:extLst>
          </p:cNvPr>
          <p:cNvSpPr/>
          <p:nvPr/>
        </p:nvSpPr>
        <p:spPr bwMode="auto">
          <a:xfrm>
            <a:off x="2846898" y="4399826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A75B443-5596-CE44-B6B8-1037CBD2F6A1}"/>
              </a:ext>
            </a:extLst>
          </p:cNvPr>
          <p:cNvSpPr/>
          <p:nvPr/>
        </p:nvSpPr>
        <p:spPr bwMode="auto">
          <a:xfrm>
            <a:off x="6238277" y="4449406"/>
            <a:ext cx="801114" cy="339065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b="1" dirty="0">
                <a:latin typeface="Calibri" panose="020F0502020204030204" pitchFamily="34" charset="0"/>
                <a:cs typeface="Calibri" panose="020F0502020204030204" pitchFamily="34" charset="0"/>
              </a:rPr>
              <a:t>No tag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/>
      <p:bldP spid="25" grpId="0" animBg="1"/>
      <p:bldP spid="30" grpId="0" animBg="1"/>
      <p:bldP spid="34" grpId="0" animBg="1"/>
      <p:bldP spid="36" grpId="0"/>
      <p:bldP spid="23" grpId="0"/>
      <p:bldP spid="66" grpId="0"/>
      <p:bldP spid="67" grpId="0" animBg="1"/>
      <p:bldP spid="68" grpId="0"/>
      <p:bldP spid="69" grpId="0" animBg="1"/>
      <p:bldP spid="70" grpId="0" animBg="1"/>
      <p:bldP spid="72" grpId="0"/>
      <p:bldP spid="74" grpId="0"/>
      <p:bldP spid="103" grpId="0"/>
      <p:bldP spid="105" grpId="0"/>
      <p:bldP spid="106" grpId="0" animBg="1"/>
      <p:bldP spid="107" grpId="0" animBg="1"/>
      <p:bldP spid="114" grpId="0"/>
      <p:bldP spid="115" grpId="0"/>
      <p:bldP spid="121" grpId="0"/>
      <p:bldP spid="122" grpId="0"/>
      <p:bldP spid="125" grpId="0" animBg="1"/>
      <p:bldP spid="126" grpId="0" animBg="1"/>
      <p:bldP spid="128" grpId="0" animBg="1"/>
      <p:bldP spid="130" grpId="0" animBg="1"/>
      <p:bldP spid="109" grpId="0"/>
      <p:bldP spid="116" grpId="0"/>
      <p:bldP spid="117" grpId="0" animBg="1"/>
      <p:bldP spid="1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2958E06-2331-F545-9460-6B0EC796DAD8}"/>
              </a:ext>
            </a:extLst>
          </p:cNvPr>
          <p:cNvGrpSpPr/>
          <p:nvPr/>
        </p:nvGrpSpPr>
        <p:grpSpPr>
          <a:xfrm>
            <a:off x="395536" y="1412776"/>
            <a:ext cx="8352929" cy="1296144"/>
            <a:chOff x="395536" y="1412776"/>
            <a:chExt cx="8352929" cy="129614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1510495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1D97BC2D-0A10-9244-A550-4AA37BDFC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867" y="1437714"/>
              <a:ext cx="6407598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C363851-37BA-1543-B24F-8881DE3F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1412776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Conventional FSA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/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oMath>
                    </m:oMathPara>
                  </a14:m>
                  <a:endParaRPr lang="en-US" sz="1200" i="1" kern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/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i="1" kern="0" baseline="-25000">
                            <a:latin typeface="Cambria Math" panose="02040503050406030204" pitchFamily="18" charset="0"/>
                            <a:ea typeface="Cambria Math"/>
                          </a:rPr>
                          <m:t>𝑐𝑜𝑛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ker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blipFill>
                  <a:blip r:embed="rId5"/>
                  <a:stretch>
                    <a:fillRect l="-3226" t="-151282" b="-2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904AF7-4CE4-FF4F-BE64-D08529FB60D9}"/>
              </a:ext>
            </a:extLst>
          </p:cNvPr>
          <p:cNvGrpSpPr/>
          <p:nvPr/>
        </p:nvGrpSpPr>
        <p:grpSpPr>
          <a:xfrm>
            <a:off x="395536" y="2488415"/>
            <a:ext cx="8352929" cy="1335958"/>
            <a:chOff x="395536" y="2488415"/>
            <a:chExt cx="8352929" cy="133595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2623961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AFC60FAC-3277-394F-9AD6-C1A307FE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2552798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/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orthogonal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codes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recovered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tags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0C314CC-2D66-C246-9705-3277A9FC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252786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9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Multiple ACKs</a:t>
              </a:r>
            </a:p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/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𝑀𝐴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blipFill>
                  <a:blip r:embed="rId7"/>
                  <a:stretch>
                    <a:fillRect l="-9677" t="-95238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7C2B6B-FC0F-024B-BC16-8994DD7D6EBE}"/>
              </a:ext>
            </a:extLst>
          </p:cNvPr>
          <p:cNvGrpSpPr/>
          <p:nvPr/>
        </p:nvGrpSpPr>
        <p:grpSpPr>
          <a:xfrm>
            <a:off x="395536" y="3573016"/>
            <a:ext cx="8352929" cy="1322586"/>
            <a:chOff x="395536" y="3573016"/>
            <a:chExt cx="8352929" cy="1322586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369519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E4458AD-19EF-7447-B121-1ABBDE5DF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3624027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6BF2EDD-5BA1-494B-8C2C-95679F6F5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3599089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lvl="1"/>
              <a:endParaRPr lang="en-US" sz="1600" kern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/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/>
                    <a:t>: Probability that each replied tag uses</a:t>
                  </a:r>
                  <a:br>
                    <a:rPr lang="en-US" sz="1200" dirty="0"/>
                  </a:br>
                  <a:r>
                    <a:rPr lang="en-US" sz="1200" dirty="0"/>
                    <a:t>a unique orthogonal pilot</a:t>
                  </a:r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blipFill>
                  <a:blip r:embed="rId8"/>
                  <a:stretch>
                    <a:fillRect r="-465"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/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indent="-96837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𝑈𝑆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1600" kern="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blipFill>
                  <a:blip r:embed="rId9"/>
                  <a:stretch>
                    <a:fillRect l="-10227" t="-93651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0F924A-6B45-C54D-AEE3-6E2C6D454662}"/>
                </a:ext>
              </a:extLst>
            </p:cNvPr>
            <p:cNvSpPr/>
            <p:nvPr/>
          </p:nvSpPr>
          <p:spPr>
            <a:xfrm>
              <a:off x="640816" y="3994408"/>
              <a:ext cx="15119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Ack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if Unique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Scenario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0D8DFA-3F87-1A41-8D4F-EEB702822033}"/>
              </a:ext>
            </a:extLst>
          </p:cNvPr>
          <p:cNvGrpSpPr/>
          <p:nvPr/>
        </p:nvGrpSpPr>
        <p:grpSpPr>
          <a:xfrm>
            <a:off x="395536" y="4666342"/>
            <a:ext cx="8352929" cy="1296513"/>
            <a:chOff x="395536" y="4666342"/>
            <a:chExt cx="8352929" cy="129651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4762443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FE0EB48-58FC-B24E-B4F7-C298B0E4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4691280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D477E48-06A3-8D44-B7C9-AACA54FB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4666342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/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ctrlPr>
                              <a:rPr lang="en-US" sz="12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𝑠𝑎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𝑠𝑏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sz="1200" i="1" ker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200" i="1" kern="0" baseline="-25000">
                                    <a:latin typeface="Cambria Math"/>
                                  </a:rPr>
                                  <m:t>𝑠𝑜𝑙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kern="0" dirty="0"/>
                </a:p>
              </p:txBody>
            </p:sp>
          </mc:Choice>
          <mc:Fallback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012042-9F58-D04C-891A-B2DCCBB0AF95}"/>
                </a:ext>
              </a:extLst>
            </p:cNvPr>
            <p:cNvSpPr/>
            <p:nvPr/>
          </p:nvSpPr>
          <p:spPr>
            <a:xfrm>
              <a:off x="517561" y="5086925"/>
              <a:ext cx="16999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Pseudo parallel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Slot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/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𝑃𝑟𝑜𝑝𝑜𝑠𝑒𝑑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nary>
                        <m:r>
                          <a:rPr lang="de-DE" sz="1600" i="1" kern="0"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1∙</m:t>
                        </m:r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blipFill>
                  <a:blip r:embed="rId11"/>
                  <a:stretch>
                    <a:fillRect l="-1946" t="-137500" b="-2145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56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en-US" dirty="0"/>
              <a:t>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AE144203-25B6-A342-8422-CF64D4262A5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Mean identification time</a:t>
            </a:r>
          </a:p>
          <a:p>
            <a:pPr lvl="1"/>
            <a:r>
              <a:rPr lang="en-US" sz="1600" kern="0" dirty="0"/>
              <a:t>Modified (Tags/Reader) compared to the state-of-the-art</a:t>
            </a:r>
          </a:p>
          <a:p>
            <a:pPr lvl="1"/>
            <a:r>
              <a:rPr lang="en-US" sz="1600" kern="0" dirty="0"/>
              <a:t>Maximum length of pseudo parallel slot is 8 tags</a:t>
            </a:r>
          </a:p>
          <a:p>
            <a:pPr lvl="1"/>
            <a:r>
              <a:rPr lang="en-US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FSA with 1000 iterations</a:t>
            </a:r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1" y="3664251"/>
            <a:ext cx="1581520" cy="896435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Modified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EPCglobal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 C1 G2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1AE5296D-DE63-4446-A244-4ABE533361C1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PHY-Layer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3C186C-E748-E646-8227-8DA762E68D83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3DD6EC-6635-AA4B-948B-4F6A4324598B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9C44AD05-5A8E-2A40-A919-6FA54A9C777D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2C83571-2391-AB4D-B34B-EED41153CBFE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74BC6213-B5F7-D048-8871-DD941407B731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Left Brace 112">
            <a:extLst>
              <a:ext uri="{FF2B5EF4-FFF2-40B4-BE49-F238E27FC236}">
                <a16:creationId xmlns:a16="http://schemas.microsoft.com/office/drawing/2014/main" id="{17B9D5AF-2585-CF44-A842-1CA493ECEBB1}"/>
              </a:ext>
            </a:extLst>
          </p:cNvPr>
          <p:cNvSpPr/>
          <p:nvPr/>
        </p:nvSpPr>
        <p:spPr bwMode="auto">
          <a:xfrm>
            <a:off x="2062602" y="2838788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316001-83E5-164C-8722-45056A1488FA}"/>
              </a:ext>
            </a:extLst>
          </p:cNvPr>
          <p:cNvSpPr txBox="1"/>
          <p:nvPr/>
        </p:nvSpPr>
        <p:spPr>
          <a:xfrm>
            <a:off x="2281843" y="3767547"/>
            <a:ext cx="39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8 tags pseudo parallel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16C10861-AD64-8144-A40E-98F96BFC70F8}"/>
              </a:ext>
            </a:extLst>
          </p:cNvPr>
          <p:cNvSpPr/>
          <p:nvPr/>
        </p:nvSpPr>
        <p:spPr bwMode="auto">
          <a:xfrm>
            <a:off x="2076684" y="374264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and Outlook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AD2EDC-7D69-654C-A07F-58B5CEA0E0AB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4569860" y="1136445"/>
            <a:ext cx="0" cy="475288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4564E8-3803-624E-A4A4-91AB642E4869}"/>
              </a:ext>
            </a:extLst>
          </p:cNvPr>
          <p:cNvGrpSpPr/>
          <p:nvPr/>
        </p:nvGrpSpPr>
        <p:grpSpPr>
          <a:xfrm>
            <a:off x="1306542" y="1136445"/>
            <a:ext cx="3523377" cy="1409351"/>
            <a:chOff x="528506" y="1593908"/>
            <a:chExt cx="3523377" cy="140935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F45BFE-A1FB-F641-9F2E-41A911CC2DC3}"/>
                </a:ext>
              </a:extLst>
            </p:cNvPr>
            <p:cNvSpPr/>
            <p:nvPr/>
          </p:nvSpPr>
          <p:spPr>
            <a:xfrm>
              <a:off x="528506" y="1686187"/>
              <a:ext cx="3145872" cy="335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15DBF-5D0D-DF46-B021-F33443E840DE}"/>
                </a:ext>
              </a:extLst>
            </p:cNvPr>
            <p:cNvSpPr/>
            <p:nvPr/>
          </p:nvSpPr>
          <p:spPr>
            <a:xfrm>
              <a:off x="3531765" y="1593908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B04F4C6D-B7DC-C840-B602-250A90F17524}"/>
                </a:ext>
              </a:extLst>
            </p:cNvPr>
            <p:cNvSpPr/>
            <p:nvPr/>
          </p:nvSpPr>
          <p:spPr>
            <a:xfrm rot="5400000" flipV="1">
              <a:off x="532376" y="2017878"/>
              <a:ext cx="391188" cy="39892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87542F-3CB9-5842-8BDF-B8BDE7C9C177}"/>
                </a:ext>
              </a:extLst>
            </p:cNvPr>
            <p:cNvSpPr/>
            <p:nvPr/>
          </p:nvSpPr>
          <p:spPr>
            <a:xfrm>
              <a:off x="771787" y="2021747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896997-44C8-9B4A-B4DC-65D719935503}"/>
              </a:ext>
            </a:extLst>
          </p:cNvPr>
          <p:cNvGrpSpPr/>
          <p:nvPr/>
        </p:nvGrpSpPr>
        <p:grpSpPr>
          <a:xfrm>
            <a:off x="1306542" y="2808215"/>
            <a:ext cx="3523377" cy="1409351"/>
            <a:chOff x="2833556" y="3055864"/>
            <a:chExt cx="3523377" cy="14093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F9D98D-D8F0-0C40-8E64-17E493314AE9}"/>
                </a:ext>
              </a:extLst>
            </p:cNvPr>
            <p:cNvSpPr/>
            <p:nvPr/>
          </p:nvSpPr>
          <p:spPr>
            <a:xfrm>
              <a:off x="2833556" y="3148143"/>
              <a:ext cx="3145872" cy="335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34F77C0-614E-7944-97BC-EE851244A5BF}"/>
                </a:ext>
              </a:extLst>
            </p:cNvPr>
            <p:cNvSpPr/>
            <p:nvPr/>
          </p:nvSpPr>
          <p:spPr>
            <a:xfrm>
              <a:off x="5836815" y="3055864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3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657C5E4E-3837-9D4F-A1E8-2A0A5C5A164E}"/>
                </a:ext>
              </a:extLst>
            </p:cNvPr>
            <p:cNvSpPr/>
            <p:nvPr/>
          </p:nvSpPr>
          <p:spPr>
            <a:xfrm rot="5400000" flipV="1">
              <a:off x="2837426" y="3479834"/>
              <a:ext cx="391188" cy="398925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FFE4FB-9E37-C947-94C4-11A7F407F7FE}"/>
                </a:ext>
              </a:extLst>
            </p:cNvPr>
            <p:cNvSpPr/>
            <p:nvPr/>
          </p:nvSpPr>
          <p:spPr>
            <a:xfrm>
              <a:off x="3076837" y="3483703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nibh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est. A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maecenas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quam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lorem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nunc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Suspendisse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viverra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sodales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mauris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pharetra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proin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egestas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arcu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erat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dolor, at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E34D671-635F-A44C-AA9B-6B5C57628BE1}"/>
              </a:ext>
            </a:extLst>
          </p:cNvPr>
          <p:cNvSpPr/>
          <p:nvPr/>
        </p:nvSpPr>
        <p:spPr>
          <a:xfrm>
            <a:off x="1306542" y="4572262"/>
            <a:ext cx="3145872" cy="3355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Lorem Ipsum</a:t>
            </a:r>
            <a:endParaRPr lang="en-US" sz="2000" b="1" dirty="0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186796BA-2B72-AB4B-AB4F-6AF9789D16C0}"/>
              </a:ext>
            </a:extLst>
          </p:cNvPr>
          <p:cNvSpPr/>
          <p:nvPr/>
        </p:nvSpPr>
        <p:spPr>
          <a:xfrm rot="5400000" flipV="1">
            <a:off x="1310412" y="4903953"/>
            <a:ext cx="391188" cy="39892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803BB0-A0AA-E84F-B13C-5BD1DE2B6F99}"/>
              </a:ext>
            </a:extLst>
          </p:cNvPr>
          <p:cNvSpPr/>
          <p:nvPr/>
        </p:nvSpPr>
        <p:spPr>
          <a:xfrm>
            <a:off x="1549823" y="4907822"/>
            <a:ext cx="2432808" cy="1010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66B42B5-C96D-DB49-BE36-16D0FFA0AA61}"/>
              </a:ext>
            </a:extLst>
          </p:cNvPr>
          <p:cNvSpPr/>
          <p:nvPr/>
        </p:nvSpPr>
        <p:spPr>
          <a:xfrm rot="5400000">
            <a:off x="7440697" y="4066365"/>
            <a:ext cx="391188" cy="40233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endParaRPr lang="en-US" b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49F18-2F4F-6449-B199-BB03CD4836F3}"/>
              </a:ext>
            </a:extLst>
          </p:cNvPr>
          <p:cNvSpPr/>
          <p:nvPr/>
        </p:nvSpPr>
        <p:spPr>
          <a:xfrm>
            <a:off x="4691587" y="3736379"/>
            <a:ext cx="3145872" cy="335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20D08D-C1CC-0240-A4D7-E452CA0B927E}"/>
              </a:ext>
            </a:extLst>
          </p:cNvPr>
          <p:cNvSpPr/>
          <p:nvPr/>
        </p:nvSpPr>
        <p:spPr>
          <a:xfrm>
            <a:off x="4309801" y="3644100"/>
            <a:ext cx="520118" cy="52011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756FD9B6-B612-254C-A0F5-4AA1B8B43177}"/>
              </a:ext>
            </a:extLst>
          </p:cNvPr>
          <p:cNvSpPr/>
          <p:nvPr/>
        </p:nvSpPr>
        <p:spPr>
          <a:xfrm rot="5400000">
            <a:off x="7440697" y="2394595"/>
            <a:ext cx="391188" cy="40233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99180C-8F38-E349-9592-B6BFB879EB30}"/>
              </a:ext>
            </a:extLst>
          </p:cNvPr>
          <p:cNvSpPr/>
          <p:nvPr/>
        </p:nvSpPr>
        <p:spPr>
          <a:xfrm>
            <a:off x="4691587" y="2064609"/>
            <a:ext cx="3145872" cy="335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A063A6-50B2-3547-A5AF-713B28FCAD37}"/>
              </a:ext>
            </a:extLst>
          </p:cNvPr>
          <p:cNvSpPr/>
          <p:nvPr/>
        </p:nvSpPr>
        <p:spPr>
          <a:xfrm>
            <a:off x="4309801" y="1972330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93DA3C-C06C-3248-9040-B86ACC41FF5D}"/>
              </a:ext>
            </a:extLst>
          </p:cNvPr>
          <p:cNvSpPr/>
          <p:nvPr/>
        </p:nvSpPr>
        <p:spPr>
          <a:xfrm>
            <a:off x="5065597" y="240016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D173C6-EF82-844F-AFE7-C727A33B2BB5}"/>
              </a:ext>
            </a:extLst>
          </p:cNvPr>
          <p:cNvSpPr/>
          <p:nvPr/>
        </p:nvSpPr>
        <p:spPr>
          <a:xfrm>
            <a:off x="4309801" y="4479983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5BB81-2B20-CB4E-8EEC-B30CC250172A}"/>
              </a:ext>
            </a:extLst>
          </p:cNvPr>
          <p:cNvSpPr txBox="1"/>
          <p:nvPr/>
        </p:nvSpPr>
        <p:spPr>
          <a:xfrm>
            <a:off x="4406193" y="3683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3A82BA-CE64-4947-9510-F35763D80E60}"/>
              </a:ext>
            </a:extLst>
          </p:cNvPr>
          <p:cNvSpPr/>
          <p:nvPr/>
        </p:nvSpPr>
        <p:spPr>
          <a:xfrm>
            <a:off x="5001443" y="407193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57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29/07/2018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RFID Reading Efficiency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29/07/2018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29/07/2018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29/07/2018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 of the relative estimation error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29/07/2018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Systems:</a:t>
                </a:r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endParaRPr lang="en-US" sz="1600" kern="0"/>
              </a:p>
              <a:p>
                <a:r>
                  <a:rPr lang="en-US" sz="1600" kern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/>
                  <a:t> is the collision recovery probability</a:t>
                </a:r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/>
              </a:p>
              <a:p>
                <a:pPr lvl="1"/>
                <a:endParaRPr lang="en-US" sz="1400" kern="0"/>
              </a:p>
              <a:p>
                <a:pPr lvl="1"/>
                <a:endParaRPr lang="en-US" sz="1400" kern="0"/>
              </a:p>
              <a:p>
                <a:pPr lvl="1"/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/>
                  </a:p>
                  <a:p>
                    <a:pPr algn="just"/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Reading Process of the </a:t>
            </a:r>
            <a:r>
              <a:rPr lang="en-US" err="1"/>
              <a:t>EPCglobal</a:t>
            </a:r>
            <a:r>
              <a:rPr lang="en-US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Collided Slot </a:t>
            </a:r>
          </a:p>
          <a:p>
            <a:pPr marL="360363" lvl="1" indent="0"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</a:t>
            </a:r>
          </a:p>
          <a:p>
            <a:endParaRPr lang="en-US" sz="1600" kern="0"/>
          </a:p>
          <a:p>
            <a:pPr lvl="2"/>
            <a:endParaRPr lang="en-US" sz="1600" kern="0"/>
          </a:p>
          <a:p>
            <a:pPr marL="180975" lvl="1" indent="0">
              <a:buFont typeface="Wingdings" pitchFamily="2" charset="2"/>
              <a:buNone/>
            </a:pPr>
            <a:r>
              <a:rPr lang="en-US" kern="0"/>
              <a:t>												</a:t>
            </a:r>
            <a:endParaRPr lang="en-US" sz="1600" kern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/>
          </a:p>
          <a:p>
            <a:pPr lvl="2"/>
            <a:endParaRPr lang="en-US" sz="1600" kern="0"/>
          </a:p>
          <a:p>
            <a:pPr lvl="3"/>
            <a:endParaRPr lang="en-US" sz="1600" kern="0"/>
          </a:p>
          <a:p>
            <a:pPr marL="683025" lvl="4"/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err="1"/>
              <a:t>EPCglobal</a:t>
            </a:r>
            <a:r>
              <a:rPr lang="en-US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New system model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Proposed RFID reader.</a:t>
            </a:r>
            <a:endParaRPr lang="en-US" sz="1500" kern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r>
              <a:rPr lang="en-US" sz="1600" kern="0"/>
              <a:t>Collided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r>
              <a:rPr lang="en-US" sz="1600" kern="0"/>
              <a:t>Performance limitation:</a:t>
            </a:r>
          </a:p>
          <a:p>
            <a:pPr lvl="1"/>
            <a:r>
              <a:rPr lang="en-US" sz="1600" kern="0"/>
              <a:t>Empty slots</a:t>
            </a:r>
          </a:p>
          <a:p>
            <a:pPr lvl="1"/>
            <a:r>
              <a:rPr lang="en-US" sz="1600" kern="0"/>
              <a:t>Collided slots</a:t>
            </a:r>
          </a:p>
          <a:p>
            <a:pPr lvl="2"/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K tags collided slot:</a:t>
            </a:r>
          </a:p>
          <a:p>
            <a:pPr lvl="1"/>
            <a:r>
              <a:rPr lang="en-US" sz="1600" kern="0"/>
              <a:t>Conventional tags choose the conventional pilot (P</a:t>
            </a:r>
            <a:r>
              <a:rPr lang="en-US" sz="1600" kern="0" baseline="-25000"/>
              <a:t>1</a:t>
            </a:r>
            <a:r>
              <a:rPr lang="en-US" sz="1600" kern="0"/>
              <a:t>)</a:t>
            </a:r>
          </a:p>
          <a:p>
            <a:pPr lvl="2"/>
            <a:r>
              <a:rPr lang="en-US" sz="1600" kern="0"/>
              <a:t>12-bits zeros for synchronization</a:t>
            </a:r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r>
              <a:rPr lang="en-US" sz="1600" kern="0"/>
              <a:t>Each new tag chooses random pilot.</a:t>
            </a:r>
          </a:p>
          <a:p>
            <a:pPr lvl="2"/>
            <a:r>
              <a:rPr lang="en-US" sz="1500" kern="0"/>
              <a:t>4-bits zeros for synchronization</a:t>
            </a:r>
          </a:p>
          <a:p>
            <a:pPr lvl="2"/>
            <a:r>
              <a:rPr lang="en-US" sz="1500" kern="0"/>
              <a:t>8-bits orthogonal pilots for channel estimation</a:t>
            </a:r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single pilot reply.</a:t>
            </a:r>
          </a:p>
          <a:p>
            <a:r>
              <a:rPr lang="en-US" sz="1600" kern="0"/>
              <a:t>Counts the number of recovered tags (</a:t>
            </a:r>
            <a:r>
              <a:rPr lang="en-US" sz="1600" kern="0" err="1"/>
              <a:t>R</a:t>
            </a:r>
            <a:r>
              <a:rPr lang="en-US" sz="1600" kern="0" baseline="-25000" err="1"/>
              <a:t>sol</a:t>
            </a:r>
            <a:r>
              <a:rPr lang="en-US" sz="1600" kern="0"/>
              <a:t>).</a:t>
            </a:r>
          </a:p>
          <a:p>
            <a:r>
              <a:rPr lang="en-US" sz="1500" kern="0"/>
              <a:t>recognizes if one of the replies is a conventional pilot or not:</a:t>
            </a:r>
          </a:p>
          <a:p>
            <a:pPr lvl="1"/>
            <a:r>
              <a:rPr lang="en-US" sz="1500" kern="0"/>
              <a:t>If yes, acknowledges the conventional tag first.</a:t>
            </a:r>
          </a:p>
          <a:p>
            <a:pPr lvl="1"/>
            <a:r>
              <a:rPr lang="en-US" sz="1500" kern="0"/>
              <a:t>If no, start from the weakest reply to the strongest. </a:t>
            </a:r>
          </a:p>
          <a:p>
            <a:r>
              <a:rPr lang="en-US" sz="1600" kern="0"/>
              <a:t>Acknowledgement command:</a:t>
            </a:r>
          </a:p>
          <a:p>
            <a:pPr lvl="1"/>
            <a:r>
              <a:rPr lang="en-US" sz="1600" kern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/>
              <a:t>    to one of the recovered RN16s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/>
                  <a:t>   extracted RN16s (pseudo parallel slot).</a:t>
                </a:r>
              </a:p>
              <a:p>
                <a:endParaRPr lang="en-US" sz="1600" kern="0"/>
              </a:p>
              <a:p>
                <a:endParaRPr lang="en-US" sz="1600" kern="0"/>
              </a:p>
              <a:p>
                <a:pPr lvl="3"/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r>
                  <a:rPr lang="en-US" sz="1600" kern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/>
              </a:p>
              <a:p>
                <a:r>
                  <a:rPr lang="en-US" sz="1600" kern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FSA</a:t>
                </a:r>
                <a:endParaRPr lang="de-DE" sz="1600" i="1" kern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/>
              </a:p>
              <a:p>
                <a:endParaRPr lang="en-US" sz="1600" kern="0"/>
              </a:p>
              <a:p>
                <a:r>
                  <a:rPr lang="en-US" sz="1600" kern="0"/>
                  <a:t>Proposed system</a:t>
                </a:r>
              </a:p>
              <a:p>
                <a:pPr lvl="1"/>
                <a:r>
                  <a:rPr lang="en-US" sz="1600" kern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Pseudo parallel successful slot</a:t>
                </a:r>
                <a:br>
                  <a:rPr lang="en-US" sz="1600" kern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400" kern="0"/>
          </a:p>
          <a:p>
            <a:pPr marL="360363" lvl="1" indent="0">
              <a:buNone/>
            </a:pPr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Design and Implementation of Anti-collision Algorithms for Dense RFID Systems</a:t>
            </a:r>
            <a:br>
              <a:rPr lang="en-US" sz="2400"/>
            </a:br>
            <a:br>
              <a:rPr lang="en-US"/>
            </a:b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>
                <a:latin typeface="Calibri" panose="020F0502020204030204" pitchFamily="34" charset="0"/>
              </a:rPr>
              <a:t>Hazem </a:t>
            </a:r>
            <a:r>
              <a:rPr lang="de-DE" sz="2000" err="1">
                <a:latin typeface="Calibri" panose="020F0502020204030204" pitchFamily="34" charset="0"/>
              </a:rPr>
              <a:t>Elsaid</a:t>
            </a:r>
            <a:r>
              <a:rPr lang="de-DE" sz="20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/>
              <a:t>Design and Implementation of Anti-collision Algorithms for Dense RFID Systems</a:t>
            </a: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>
                <a:latin typeface="Calibri" panose="020F0502020204030204" pitchFamily="34" charset="0"/>
              </a:rPr>
              <a:t>A </a:t>
            </a:r>
            <a:r>
              <a:rPr lang="de-DE" sz="2000" err="1">
                <a:latin typeface="Calibri" panose="020F0502020204030204" pitchFamily="34" charset="0"/>
              </a:rPr>
              <a:t>Doctoral</a:t>
            </a:r>
            <a:r>
              <a:rPr lang="de-DE" sz="200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err="1">
                <a:latin typeface="Calibri" panose="020F0502020204030204" pitchFamily="34" charset="0"/>
              </a:rPr>
              <a:t>by</a:t>
            </a:r>
            <a:endParaRPr lang="de-DE" sz="200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>
                <a:latin typeface="Calibri" panose="020F0502020204030204" pitchFamily="34" charset="0"/>
              </a:rPr>
              <a:t>Hazem </a:t>
            </a:r>
            <a:r>
              <a:rPr lang="de-DE" sz="2500" err="1">
                <a:latin typeface="Calibri" panose="020F0502020204030204" pitchFamily="34" charset="0"/>
              </a:rPr>
              <a:t>Elsaid</a:t>
            </a:r>
            <a:r>
              <a:rPr lang="de-DE" sz="25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29/07/2018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29/07/2018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29/07/2018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6E23-BB7D-EA43-8A8C-AF8F761D29BD}"/>
              </a:ext>
            </a:extLst>
          </p:cNvPr>
          <p:cNvSpPr txBox="1"/>
          <p:nvPr/>
        </p:nvSpPr>
        <p:spPr>
          <a:xfrm>
            <a:off x="9507794" y="417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C3BD1A-4D81-784F-A821-648317A375A1}"/>
              </a:ext>
            </a:extLst>
          </p:cNvPr>
          <p:cNvGrpSpPr/>
          <p:nvPr/>
        </p:nvGrpSpPr>
        <p:grpSpPr>
          <a:xfrm>
            <a:off x="2600325" y="2206697"/>
            <a:ext cx="3612605" cy="2361309"/>
            <a:chOff x="2600325" y="2206697"/>
            <a:chExt cx="3612605" cy="2361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/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𝑃𝐻𝑌</m:t>
                            </m:r>
                          </m:sub>
                        </m:sSub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  <a:p>
                  <a:pPr>
                    <a:spcAft>
                      <a:spcPct val="40000"/>
                    </a:spcAft>
                  </a:pPr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/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de-DE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𝒔𝒍𝒐𝒕</m:t>
                          </m:r>
                        </m:sub>
                      </m:sSub>
                    </m:oMath>
                  </a14:m>
                  <a:endParaRPr lang="en-US" sz="1200">
                    <a:latin typeface="+mj-lt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>
                      <a:latin typeface="+mj-lt"/>
                    </a:rPr>
                    <a:t>Average Collision recovery prob. = 0.7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7593</TotalTime>
  <Words>5107</Words>
  <Application>Microsoft Macintosh PowerPoint</Application>
  <PresentationFormat>On-screen Show (4:3)</PresentationFormat>
  <Paragraphs>2064</Paragraphs>
  <Slides>86</Slides>
  <Notes>14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Identification Systems</vt:lpstr>
      <vt:lpstr> Agenda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FSA after Tags Population Estimation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Tags Population Estimation</vt:lpstr>
      <vt:lpstr> Agenda</vt:lpstr>
      <vt:lpstr>Frame Length Optimization </vt:lpstr>
      <vt:lpstr>Frame Length Optimization Conventional System[1-3]</vt:lpstr>
      <vt:lpstr>Frame Length Optimization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 Multiple Collision Recovery Coefficients  Aware System</vt:lpstr>
      <vt:lpstr>Frame Length Optimization Multiple Collision Recovery Coefficients  Aware System</vt:lpstr>
      <vt:lpstr>Frame Length Optimization: Multiple Collision Recovery Coefficients Aware System</vt:lpstr>
      <vt:lpstr>Frame Length Optimization: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between the Proposed Algorithms [Simple Estimation] </vt:lpstr>
      <vt:lpstr>Frame Length Optimization: Comparison between the Proposed Algorithms [ML estimation] </vt:lpstr>
      <vt:lpstr>FSA after Frame Length Optimization</vt:lpstr>
      <vt:lpstr> Agenda</vt:lpstr>
      <vt:lpstr>Collided Slot in EPCglobal C1G2</vt:lpstr>
      <vt:lpstr>Proposed Improvements of the EPCglobal C1 G2 </vt:lpstr>
      <vt:lpstr>Proposed Reading Efficiency</vt:lpstr>
      <vt:lpstr>Simulation Results </vt:lpstr>
      <vt:lpstr>FSA after PHY-Layer Improvement</vt:lpstr>
      <vt:lpstr> Agenda</vt:lpstr>
      <vt:lpstr>Conclusion and Outlook 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462</cp:revision>
  <cp:lastPrinted>2011-04-27T07:57:31Z</cp:lastPrinted>
  <dcterms:created xsi:type="dcterms:W3CDTF">2011-07-15T07:08:58Z</dcterms:created>
  <dcterms:modified xsi:type="dcterms:W3CDTF">2018-07-29T13:30:59Z</dcterms:modified>
</cp:coreProperties>
</file>